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3" r:id="rId3"/>
    <p:sldId id="314" r:id="rId4"/>
    <p:sldId id="331" r:id="rId5"/>
    <p:sldId id="32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5pPr>
    <a:lvl6pPr marL="2286000" algn="l" defTabSz="914400" rtl="0" eaLnBrk="1" latinLnBrk="0" hangingPunct="1"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6pPr>
    <a:lvl7pPr marL="2743200" algn="l" defTabSz="914400" rtl="0" eaLnBrk="1" latinLnBrk="0" hangingPunct="1"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7pPr>
    <a:lvl8pPr marL="3200400" algn="l" defTabSz="914400" rtl="0" eaLnBrk="1" latinLnBrk="0" hangingPunct="1"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8pPr>
    <a:lvl9pPr marL="3657600" algn="l" defTabSz="914400" rtl="0" eaLnBrk="1" latinLnBrk="0" hangingPunct="1">
      <a:defRPr sz="3600" kern="1200">
        <a:solidFill>
          <a:srgbClr val="381003"/>
        </a:solidFill>
        <a:latin typeface="Futura LT" pitchFamily="2" charset="0"/>
        <a:ea typeface="굴림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199030D-1F60-4D07-B10C-7CCAB84B6A3D}">
          <p14:sldIdLst>
            <p14:sldId id="256"/>
            <p14:sldId id="313"/>
            <p14:sldId id="314"/>
            <p14:sldId id="331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韦 亦迅" initials="韦" lastIdx="1" clrIdx="0">
    <p:extLst>
      <p:ext uri="{19B8F6BF-5375-455C-9EA6-DF929625EA0E}">
        <p15:presenceInfo xmlns:p15="http://schemas.microsoft.com/office/powerpoint/2012/main" userId="a10b4dca5a5504d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CD1"/>
    <a:srgbClr val="5FB6BD"/>
    <a:srgbClr val="3D8F95"/>
    <a:srgbClr val="65482B"/>
    <a:srgbClr val="C75806"/>
    <a:srgbClr val="000000"/>
    <a:srgbClr val="00499F"/>
    <a:srgbClr val="0CC1E0"/>
    <a:srgbClr val="415860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8" autoAdjust="0"/>
    <p:restoredTop sz="88169" autoAdjust="0"/>
  </p:normalViewPr>
  <p:slideViewPr>
    <p:cSldViewPr>
      <p:cViewPr varScale="1">
        <p:scale>
          <a:sx n="61" d="100"/>
          <a:sy n="61" d="100"/>
        </p:scale>
        <p:origin x="162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7C75172B-B5C0-4DF1-94ED-4F56AF352CC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6207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5172B-B5C0-4DF1-94ED-4F56AF352CC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78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From DNA perspective, we can not improve synthesis performance. But from DNA storage perspective, if we only consider DNA storage as a storage media, the write performance can be defined as the quantity of information we input in at a certain amount of time 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For archival purposes, latency is not critical if throughput is high enough.</a:t>
            </a:r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5172B-B5C0-4DF1-94ED-4F56AF352CC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46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Due to the introduce of data deduplication, DNA </a:t>
            </a:r>
            <a:r>
              <a:rPr lang="en-US" altLang="zh-CN" dirty="0" err="1"/>
              <a:t>readperformance</a:t>
            </a:r>
            <a:r>
              <a:rPr lang="en-US" altLang="zh-CN" dirty="0"/>
              <a:t> will decrease.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5172B-B5C0-4DF1-94ED-4F56AF352CC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70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75172B-B5C0-4DF1-94ED-4F56AF352CC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371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355976" y="2673350"/>
            <a:ext cx="5759450" cy="15113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eaLnBrk="0" hangingPunct="0">
              <a:defRPr sz="200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noProof="0" dirty="0"/>
              <a:t>name</a:t>
            </a:r>
            <a:endParaRPr lang="ru-RU" noProof="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692275" y="2133600"/>
            <a:ext cx="5759450" cy="719138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sz="3600">
                <a:solidFill>
                  <a:srgbClr val="381003"/>
                </a:solidFill>
                <a:latin typeface="Futura LT" pitchFamily="2" charset="0"/>
                <a:ea typeface="굴림" charset="-127"/>
              </a:defRPr>
            </a:lvl1pPr>
          </a:lstStyle>
          <a:p>
            <a:pPr lvl="0"/>
            <a:r>
              <a:rPr lang="en-US" noProof="0" dirty="0"/>
              <a:t>title</a:t>
            </a:r>
            <a:endParaRPr lang="ru-RU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8546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404813"/>
            <a:ext cx="1979613" cy="5976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404813"/>
            <a:ext cx="5789612" cy="5976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547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7921625" cy="10795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7" y="1268760"/>
            <a:ext cx="7921625" cy="4608512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6391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97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773238"/>
            <a:ext cx="388461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3884613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9623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8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0763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336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72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923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404813"/>
            <a:ext cx="79216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773238"/>
            <a:ext cx="792162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381003"/>
          </a:solidFill>
          <a:latin typeface="Futura LT" pitchFamily="2" charset="0"/>
          <a:ea typeface="굴림" charset="-127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5004048" y="3573016"/>
            <a:ext cx="3240360" cy="1511300"/>
          </a:xfrm>
        </p:spPr>
        <p:txBody>
          <a:bodyPr/>
          <a:lstStyle/>
          <a:p>
            <a:r>
              <a:rPr lang="en-US" sz="2000" dirty="0" err="1"/>
              <a:t>Yixun</a:t>
            </a:r>
            <a:r>
              <a:rPr lang="en-US" sz="2000" dirty="0"/>
              <a:t> Wei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060575"/>
            <a:ext cx="6045200" cy="792163"/>
          </a:xfrm>
        </p:spPr>
        <p:txBody>
          <a:bodyPr/>
          <a:lstStyle/>
          <a:p>
            <a:r>
              <a:rPr lang="en-US" altLang="zh-CN" sz="2400" dirty="0"/>
              <a:t>DNA Deduplication System</a:t>
            </a:r>
            <a:endParaRPr lang="uk-UA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CBDF7F-E179-44B9-BA36-895A8CED4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5D2F34E-A63D-43B6-8151-5637F5A06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Motivation &amp; Main Idea &amp; Objective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Basic DNA </a:t>
            </a:r>
            <a:r>
              <a:rPr lang="en-US" altLang="zh-CN" dirty="0" err="1"/>
              <a:t>Dedup</a:t>
            </a:r>
            <a:r>
              <a:rPr lang="en-US" altLang="zh-CN" dirty="0"/>
              <a:t> System Overview </a:t>
            </a:r>
          </a:p>
          <a:p>
            <a:endParaRPr lang="en-US" altLang="zh-CN" dirty="0"/>
          </a:p>
          <a:p>
            <a:r>
              <a:rPr lang="en-US" altLang="zh-CN" dirty="0"/>
              <a:t>Improve restore performance</a:t>
            </a:r>
          </a:p>
          <a:p>
            <a:endParaRPr lang="en-US" altLang="zh-CN" dirty="0"/>
          </a:p>
          <a:p>
            <a:r>
              <a:rPr lang="en-US" altLang="zh-CN" dirty="0"/>
              <a:t>Learned file-tube index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8803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90CA6C-6C34-4CFB-BBDD-F5D811F2D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 &amp; Main Idea &amp; Objective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7F8865-9E08-4B61-898C-232DF576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</a:p>
          <a:p>
            <a:pPr lvl="1"/>
            <a:r>
              <a:rPr lang="en-US" altLang="zh-CN" dirty="0"/>
              <a:t>DNA storage problems: synthesis is slow &amp; expensive </a:t>
            </a:r>
          </a:p>
          <a:p>
            <a:pPr lvl="1"/>
            <a:r>
              <a:rPr lang="en-US" altLang="zh-CN" dirty="0"/>
              <a:t>Reduce the number of redundant synthesis to improve it</a:t>
            </a:r>
          </a:p>
          <a:p>
            <a:endParaRPr lang="en-US" altLang="zh-CN" dirty="0"/>
          </a:p>
          <a:p>
            <a:r>
              <a:rPr lang="en-US" altLang="zh-CN" dirty="0"/>
              <a:t>Main Idea</a:t>
            </a:r>
          </a:p>
          <a:p>
            <a:pPr lvl="1"/>
            <a:r>
              <a:rPr lang="en-US" altLang="zh-CN" dirty="0"/>
              <a:t>Use </a:t>
            </a:r>
            <a:r>
              <a:rPr lang="en-US" altLang="zh-CN" b="1" dirty="0"/>
              <a:t>deduplication</a:t>
            </a:r>
            <a:r>
              <a:rPr lang="en-US" altLang="zh-CN" dirty="0"/>
              <a:t> to improve DNA storage’s write performance and save the write cost (less nucleotides are needed)</a:t>
            </a:r>
          </a:p>
          <a:p>
            <a:endParaRPr lang="en-US" altLang="zh-CN" dirty="0"/>
          </a:p>
          <a:p>
            <a:r>
              <a:rPr lang="en-US" altLang="zh-CN" dirty="0"/>
              <a:t>Objective </a:t>
            </a:r>
          </a:p>
          <a:p>
            <a:pPr lvl="1"/>
            <a:r>
              <a:rPr lang="en-US" altLang="zh-CN" dirty="0"/>
              <a:t>Build a DNA deduplication system</a:t>
            </a:r>
          </a:p>
          <a:p>
            <a:pPr lvl="2"/>
            <a:r>
              <a:rPr lang="en-US" altLang="zh-CN" b="1" dirty="0"/>
              <a:t>Function</a:t>
            </a:r>
            <a:r>
              <a:rPr lang="en-US" altLang="zh-CN" dirty="0"/>
              <a:t>: Receive data from upper level, deduplication, synthesis, and restore when needed</a:t>
            </a:r>
          </a:p>
          <a:p>
            <a:pPr lvl="2"/>
            <a:r>
              <a:rPr lang="en-US" altLang="zh-CN" b="1" dirty="0"/>
              <a:t>Goal</a:t>
            </a:r>
            <a:r>
              <a:rPr lang="en-US" altLang="zh-CN" dirty="0"/>
              <a:t>: </a:t>
            </a:r>
          </a:p>
          <a:p>
            <a:pPr lvl="3"/>
            <a:r>
              <a:rPr lang="en-US" altLang="zh-CN" dirty="0"/>
              <a:t>System should be cost-effective and have desirable write performance. </a:t>
            </a:r>
          </a:p>
          <a:p>
            <a:pPr lvl="3"/>
            <a:r>
              <a:rPr lang="en-US" altLang="zh-CN" dirty="0"/>
              <a:t>Keep the system’s read performance comparable with normal DNA storage system.</a:t>
            </a:r>
          </a:p>
        </p:txBody>
      </p:sp>
    </p:spTree>
    <p:extLst>
      <p:ext uri="{BB962C8B-B14F-4D97-AF65-F5344CB8AC3E}">
        <p14:creationId xmlns:p14="http://schemas.microsoft.com/office/powerpoint/2010/main" val="2519349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D0A8CF-74C1-497B-ABBA-AB812F5E6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Contributions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8475EA-C3E4-44DB-9C69-60B07E781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Analysis the basic operations a DNA deduplication system should have and Provide a blueprint for the DNA deduplication system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Propose a </a:t>
            </a:r>
            <a:r>
              <a:rPr lang="en-US" altLang="zh-CN" b="1" dirty="0"/>
              <a:t>reference-aware chunk replication </a:t>
            </a:r>
            <a:r>
              <a:rPr lang="en-US" altLang="zh-CN" dirty="0"/>
              <a:t>algorithm to reduce the loss of read performance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Training a </a:t>
            </a:r>
            <a:r>
              <a:rPr lang="en-US" altLang="zh-CN" b="1" dirty="0"/>
              <a:t>overfitting regression model </a:t>
            </a:r>
            <a:r>
              <a:rPr lang="en-US" altLang="zh-CN" dirty="0"/>
              <a:t>to serve as the file-tube index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302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A8E5F382-0820-4AA2-BF6E-2A7CB531C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440" y="190600"/>
            <a:ext cx="1805081" cy="1224136"/>
          </a:xfrm>
          <a:prstGeom prst="rect">
            <a:avLst/>
          </a:prstGeom>
        </p:spPr>
      </p:pic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0353599-037D-44DD-992A-454A48FE1E7F}"/>
              </a:ext>
            </a:extLst>
          </p:cNvPr>
          <p:cNvCxnSpPr/>
          <p:nvPr/>
        </p:nvCxnSpPr>
        <p:spPr bwMode="auto">
          <a:xfrm flipH="1">
            <a:off x="2313761" y="1484784"/>
            <a:ext cx="1499716" cy="4566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18C2F92C-565B-47CC-A668-10B34BCDBB2D}"/>
              </a:ext>
            </a:extLst>
          </p:cNvPr>
          <p:cNvCxnSpPr/>
          <p:nvPr/>
        </p:nvCxnSpPr>
        <p:spPr bwMode="auto">
          <a:xfrm>
            <a:off x="4331228" y="1484784"/>
            <a:ext cx="0" cy="3119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B2F95A92-FBAA-4ED7-A4BF-97FD6F75CC89}"/>
              </a:ext>
            </a:extLst>
          </p:cNvPr>
          <p:cNvSpPr/>
          <p:nvPr/>
        </p:nvSpPr>
        <p:spPr bwMode="auto">
          <a:xfrm>
            <a:off x="796833" y="1988840"/>
            <a:ext cx="1953235" cy="104593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D81B2EA-06C9-4EDC-923F-F5A87089F22E}"/>
              </a:ext>
            </a:extLst>
          </p:cNvPr>
          <p:cNvSpPr/>
          <p:nvPr/>
        </p:nvSpPr>
        <p:spPr bwMode="auto">
          <a:xfrm>
            <a:off x="3367048" y="1803644"/>
            <a:ext cx="2491534" cy="137967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24" name="矩形: 圆角 23">
            <a:extLst>
              <a:ext uri="{FF2B5EF4-FFF2-40B4-BE49-F238E27FC236}">
                <a16:creationId xmlns:a16="http://schemas.microsoft.com/office/drawing/2014/main" id="{5A2153CB-F875-4DD2-9D56-94CA13007698}"/>
              </a:ext>
            </a:extLst>
          </p:cNvPr>
          <p:cNvSpPr/>
          <p:nvPr/>
        </p:nvSpPr>
        <p:spPr bwMode="auto">
          <a:xfrm>
            <a:off x="1106508" y="2151191"/>
            <a:ext cx="504056" cy="2880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CPU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B0683117-371B-4CA5-A605-47997EC56B67}"/>
              </a:ext>
            </a:extLst>
          </p:cNvPr>
          <p:cNvSpPr/>
          <p:nvPr/>
        </p:nvSpPr>
        <p:spPr bwMode="auto">
          <a:xfrm>
            <a:off x="3411394" y="2487030"/>
            <a:ext cx="1115603" cy="46593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Fingerprint index 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Futura LT" pitchFamily="2" charset="0"/>
              <a:ea typeface="굴림" charset="-127"/>
            </a:endParaRP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ADA79DE0-A992-40E9-AC50-A207FC0250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049" y="2115511"/>
            <a:ext cx="350123" cy="823437"/>
          </a:xfrm>
          <a:prstGeom prst="rect">
            <a:avLst/>
          </a:prstGeom>
        </p:spPr>
      </p:pic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45BC94D0-DA42-4B3E-91FD-C521292E81C5}"/>
              </a:ext>
            </a:extLst>
          </p:cNvPr>
          <p:cNvCxnSpPr/>
          <p:nvPr/>
        </p:nvCxnSpPr>
        <p:spPr bwMode="auto">
          <a:xfrm>
            <a:off x="1673669" y="2284003"/>
            <a:ext cx="50233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B2748DC8-BCDC-4BB3-A089-CC5423B80917}"/>
              </a:ext>
            </a:extLst>
          </p:cNvPr>
          <p:cNvCxnSpPr/>
          <p:nvPr/>
        </p:nvCxnSpPr>
        <p:spPr bwMode="auto">
          <a:xfrm>
            <a:off x="1652225" y="2758345"/>
            <a:ext cx="52378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矩形: 圆角 34">
            <a:extLst>
              <a:ext uri="{FF2B5EF4-FFF2-40B4-BE49-F238E27FC236}">
                <a16:creationId xmlns:a16="http://schemas.microsoft.com/office/drawing/2014/main" id="{175F53A3-AC65-4BC3-8788-5D0CB41771A7}"/>
              </a:ext>
            </a:extLst>
          </p:cNvPr>
          <p:cNvSpPr/>
          <p:nvPr/>
        </p:nvSpPr>
        <p:spPr bwMode="auto">
          <a:xfrm>
            <a:off x="3647758" y="2080942"/>
            <a:ext cx="504056" cy="28803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1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CPU</a:t>
            </a:r>
            <a:endParaRPr kumimoji="0" lang="zh-CN" altLang="en-US" sz="11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192EE7F-589E-4F44-A43F-BA0AF9A28E91}"/>
              </a:ext>
            </a:extLst>
          </p:cNvPr>
          <p:cNvSpPr/>
          <p:nvPr/>
        </p:nvSpPr>
        <p:spPr bwMode="auto">
          <a:xfrm>
            <a:off x="953589" y="2545247"/>
            <a:ext cx="720080" cy="28803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index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pic>
        <p:nvPicPr>
          <p:cNvPr id="37" name="图片 36">
            <a:extLst>
              <a:ext uri="{FF2B5EF4-FFF2-40B4-BE49-F238E27FC236}">
                <a16:creationId xmlns:a16="http://schemas.microsoft.com/office/drawing/2014/main" id="{E560D8E4-F659-4B6F-8127-7CB2BDE8D0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756" y="2060478"/>
            <a:ext cx="350123" cy="823437"/>
          </a:xfrm>
          <a:prstGeom prst="rect">
            <a:avLst/>
          </a:prstGeom>
        </p:spPr>
      </p:pic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766244F7-52CB-45C9-ACFE-2C77E248CC61}"/>
              </a:ext>
            </a:extLst>
          </p:cNvPr>
          <p:cNvCxnSpPr/>
          <p:nvPr/>
        </p:nvCxnSpPr>
        <p:spPr bwMode="auto">
          <a:xfrm>
            <a:off x="4597041" y="2126674"/>
            <a:ext cx="77236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92F61569-3678-4D68-9297-7A3E1D632E63}"/>
              </a:ext>
            </a:extLst>
          </p:cNvPr>
          <p:cNvCxnSpPr/>
          <p:nvPr/>
        </p:nvCxnSpPr>
        <p:spPr bwMode="auto">
          <a:xfrm>
            <a:off x="4694031" y="2703157"/>
            <a:ext cx="52378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7CF9B565-DACA-46BF-B60B-8EFB5F19F900}"/>
              </a:ext>
            </a:extLst>
          </p:cNvPr>
          <p:cNvSpPr/>
          <p:nvPr/>
        </p:nvSpPr>
        <p:spPr bwMode="auto">
          <a:xfrm>
            <a:off x="323527" y="3964034"/>
            <a:ext cx="8712967" cy="277733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cxnSp>
        <p:nvCxnSpPr>
          <p:cNvPr id="49" name="直接箭头连接符 48">
            <a:extLst>
              <a:ext uri="{FF2B5EF4-FFF2-40B4-BE49-F238E27FC236}">
                <a16:creationId xmlns:a16="http://schemas.microsoft.com/office/drawing/2014/main" id="{6D152033-4729-4EE1-B1EC-0C9FD2221CCF}"/>
              </a:ext>
            </a:extLst>
          </p:cNvPr>
          <p:cNvCxnSpPr/>
          <p:nvPr/>
        </p:nvCxnSpPr>
        <p:spPr bwMode="auto">
          <a:xfrm>
            <a:off x="4097587" y="3252872"/>
            <a:ext cx="0" cy="711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28111716-3F54-4A80-B777-6D7B2EBDD488}"/>
              </a:ext>
            </a:extLst>
          </p:cNvPr>
          <p:cNvCxnSpPr/>
          <p:nvPr/>
        </p:nvCxnSpPr>
        <p:spPr bwMode="auto">
          <a:xfrm>
            <a:off x="4374463" y="3242963"/>
            <a:ext cx="0" cy="711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接箭头连接符 50">
            <a:extLst>
              <a:ext uri="{FF2B5EF4-FFF2-40B4-BE49-F238E27FC236}">
                <a16:creationId xmlns:a16="http://schemas.microsoft.com/office/drawing/2014/main" id="{B5ADA9C6-2099-4A4B-BCEF-082F47DD087F}"/>
              </a:ext>
            </a:extLst>
          </p:cNvPr>
          <p:cNvCxnSpPr/>
          <p:nvPr/>
        </p:nvCxnSpPr>
        <p:spPr bwMode="auto">
          <a:xfrm>
            <a:off x="4627783" y="3242963"/>
            <a:ext cx="0" cy="7111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文本框 63">
            <a:extLst>
              <a:ext uri="{FF2B5EF4-FFF2-40B4-BE49-F238E27FC236}">
                <a16:creationId xmlns:a16="http://schemas.microsoft.com/office/drawing/2014/main" id="{23A88958-FF45-4F0A-A48C-97B89A48C523}"/>
              </a:ext>
            </a:extLst>
          </p:cNvPr>
          <p:cNvSpPr txBox="1"/>
          <p:nvPr/>
        </p:nvSpPr>
        <p:spPr>
          <a:xfrm>
            <a:off x="1010872" y="4222328"/>
            <a:ext cx="14913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Index of recipe</a:t>
            </a:r>
            <a:endParaRPr lang="zh-CN" altLang="en-US" sz="1400" dirty="0"/>
          </a:p>
        </p:txBody>
      </p:sp>
      <p:cxnSp>
        <p:nvCxnSpPr>
          <p:cNvPr id="66" name="直接箭头连接符 65">
            <a:extLst>
              <a:ext uri="{FF2B5EF4-FFF2-40B4-BE49-F238E27FC236}">
                <a16:creationId xmlns:a16="http://schemas.microsoft.com/office/drawing/2014/main" id="{CA2654A4-2C8C-441B-9D65-78CCA5643BF6}"/>
              </a:ext>
            </a:extLst>
          </p:cNvPr>
          <p:cNvCxnSpPr/>
          <p:nvPr/>
        </p:nvCxnSpPr>
        <p:spPr bwMode="auto">
          <a:xfrm>
            <a:off x="2745645" y="5286146"/>
            <a:ext cx="31797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文本框 66">
            <a:extLst>
              <a:ext uri="{FF2B5EF4-FFF2-40B4-BE49-F238E27FC236}">
                <a16:creationId xmlns:a16="http://schemas.microsoft.com/office/drawing/2014/main" id="{D1D7A1D4-D21F-4181-8966-9E67BB6E3516}"/>
              </a:ext>
            </a:extLst>
          </p:cNvPr>
          <p:cNvSpPr txBox="1"/>
          <p:nvPr/>
        </p:nvSpPr>
        <p:spPr>
          <a:xfrm>
            <a:off x="3301863" y="4389812"/>
            <a:ext cx="16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recipe</a:t>
            </a:r>
            <a:endParaRPr lang="zh-CN" altLang="en-US" sz="1400" dirty="0"/>
          </a:p>
        </p:txBody>
      </p:sp>
      <p:sp>
        <p:nvSpPr>
          <p:cNvPr id="71" name="文本框 70">
            <a:extLst>
              <a:ext uri="{FF2B5EF4-FFF2-40B4-BE49-F238E27FC236}">
                <a16:creationId xmlns:a16="http://schemas.microsoft.com/office/drawing/2014/main" id="{E8B15924-B108-4CCF-9C69-6C35823695B0}"/>
              </a:ext>
            </a:extLst>
          </p:cNvPr>
          <p:cNvSpPr txBox="1"/>
          <p:nvPr/>
        </p:nvSpPr>
        <p:spPr>
          <a:xfrm>
            <a:off x="7231070" y="4899656"/>
            <a:ext cx="16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/>
              <a:t>chunks</a:t>
            </a:r>
            <a:endParaRPr lang="zh-CN" altLang="en-US" sz="1400" dirty="0"/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367586F5-F35C-492B-9ADD-7DAE06D94340}"/>
              </a:ext>
            </a:extLst>
          </p:cNvPr>
          <p:cNvSpPr txBox="1"/>
          <p:nvPr/>
        </p:nvSpPr>
        <p:spPr>
          <a:xfrm>
            <a:off x="3820959" y="1800344"/>
            <a:ext cx="16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/>
              <a:t>Electronic layer</a:t>
            </a:r>
            <a:endParaRPr lang="zh-CN" altLang="en-US" sz="1400" b="1" dirty="0"/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9F13C4C0-9162-4D37-8819-3CCF18048B19}"/>
              </a:ext>
            </a:extLst>
          </p:cNvPr>
          <p:cNvSpPr txBox="1"/>
          <p:nvPr/>
        </p:nvSpPr>
        <p:spPr>
          <a:xfrm>
            <a:off x="2982470" y="3964034"/>
            <a:ext cx="1973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b="1" dirty="0"/>
              <a:t>Molecular layer</a:t>
            </a:r>
            <a:endParaRPr lang="zh-CN" altLang="en-US" sz="1800" b="1" dirty="0"/>
          </a:p>
        </p:txBody>
      </p:sp>
      <p:graphicFrame>
        <p:nvGraphicFramePr>
          <p:cNvPr id="83" name="表格 83">
            <a:extLst>
              <a:ext uri="{FF2B5EF4-FFF2-40B4-BE49-F238E27FC236}">
                <a16:creationId xmlns:a16="http://schemas.microsoft.com/office/drawing/2014/main" id="{E1057D05-A101-4B01-A9ED-32B45D7DDD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48666"/>
              </p:ext>
            </p:extLst>
          </p:nvPr>
        </p:nvGraphicFramePr>
        <p:xfrm>
          <a:off x="527089" y="6154403"/>
          <a:ext cx="2473198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705">
                  <a:extLst>
                    <a:ext uri="{9D8B030D-6E8A-4147-A177-3AD203B41FA5}">
                      <a16:colId xmlns:a16="http://schemas.microsoft.com/office/drawing/2014/main" val="4141372972"/>
                    </a:ext>
                  </a:extLst>
                </a:gridCol>
                <a:gridCol w="824230">
                  <a:extLst>
                    <a:ext uri="{9D8B030D-6E8A-4147-A177-3AD203B41FA5}">
                      <a16:colId xmlns:a16="http://schemas.microsoft.com/office/drawing/2014/main" val="3091111599"/>
                    </a:ext>
                  </a:extLst>
                </a:gridCol>
                <a:gridCol w="836263">
                  <a:extLst>
                    <a:ext uri="{9D8B030D-6E8A-4147-A177-3AD203B41FA5}">
                      <a16:colId xmlns:a16="http://schemas.microsoft.com/office/drawing/2014/main" val="1016214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Object ID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Recipe</a:t>
                      </a:r>
                    </a:p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Primer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Strand range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08829"/>
                  </a:ext>
                </a:extLst>
              </a:tr>
            </a:tbl>
          </a:graphicData>
        </a:graphic>
      </p:graphicFrame>
      <p:sp>
        <p:nvSpPr>
          <p:cNvPr id="87" name="左大括号 86">
            <a:extLst>
              <a:ext uri="{FF2B5EF4-FFF2-40B4-BE49-F238E27FC236}">
                <a16:creationId xmlns:a16="http://schemas.microsoft.com/office/drawing/2014/main" id="{0FE5D252-2456-4D83-86DF-0C17B6FE2A3C}"/>
              </a:ext>
            </a:extLst>
          </p:cNvPr>
          <p:cNvSpPr/>
          <p:nvPr/>
        </p:nvSpPr>
        <p:spPr bwMode="auto">
          <a:xfrm>
            <a:off x="1263325" y="4719180"/>
            <a:ext cx="68742" cy="1257275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graphicFrame>
        <p:nvGraphicFramePr>
          <p:cNvPr id="89" name="表格 83">
            <a:extLst>
              <a:ext uri="{FF2B5EF4-FFF2-40B4-BE49-F238E27FC236}">
                <a16:creationId xmlns:a16="http://schemas.microsoft.com/office/drawing/2014/main" id="{27C01F81-CA6D-442A-A8DD-DACFEA4E75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68051"/>
              </p:ext>
            </p:extLst>
          </p:nvPr>
        </p:nvGraphicFramePr>
        <p:xfrm>
          <a:off x="3778504" y="6119233"/>
          <a:ext cx="1488954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63">
                  <a:extLst>
                    <a:ext uri="{9D8B030D-6E8A-4147-A177-3AD203B41FA5}">
                      <a16:colId xmlns:a16="http://schemas.microsoft.com/office/drawing/2014/main" val="3091111599"/>
                    </a:ext>
                  </a:extLst>
                </a:gridCol>
                <a:gridCol w="856291">
                  <a:extLst>
                    <a:ext uri="{9D8B030D-6E8A-4147-A177-3AD203B41FA5}">
                      <a16:colId xmlns:a16="http://schemas.microsoft.com/office/drawing/2014/main" val="1016214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Chunk primer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>
                          <a:solidFill>
                            <a:schemeClr val="tx1"/>
                          </a:solidFill>
                        </a:rPr>
                        <a:t>Strand range</a:t>
                      </a:r>
                      <a:endParaRPr lang="zh-CN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208829"/>
                  </a:ext>
                </a:extLst>
              </a:tr>
            </a:tbl>
          </a:graphicData>
        </a:graphic>
      </p:graphicFrame>
      <p:cxnSp>
        <p:nvCxnSpPr>
          <p:cNvPr id="95" name="直接箭头连接符 94">
            <a:extLst>
              <a:ext uri="{FF2B5EF4-FFF2-40B4-BE49-F238E27FC236}">
                <a16:creationId xmlns:a16="http://schemas.microsoft.com/office/drawing/2014/main" id="{45FCCFF4-C51A-4FC9-8016-8CE5D621636A}"/>
              </a:ext>
            </a:extLst>
          </p:cNvPr>
          <p:cNvCxnSpPr/>
          <p:nvPr/>
        </p:nvCxnSpPr>
        <p:spPr bwMode="auto">
          <a:xfrm>
            <a:off x="5508104" y="5805264"/>
            <a:ext cx="8298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8" name="表格 98">
            <a:extLst>
              <a:ext uri="{FF2B5EF4-FFF2-40B4-BE49-F238E27FC236}">
                <a16:creationId xmlns:a16="http://schemas.microsoft.com/office/drawing/2014/main" id="{02D9FD6D-42BA-4766-9506-AF72887E07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776247"/>
              </p:ext>
            </p:extLst>
          </p:nvPr>
        </p:nvGraphicFramePr>
        <p:xfrm>
          <a:off x="5780708" y="4267606"/>
          <a:ext cx="241077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7243">
                  <a:extLst>
                    <a:ext uri="{9D8B030D-6E8A-4147-A177-3AD203B41FA5}">
                      <a16:colId xmlns:a16="http://schemas.microsoft.com/office/drawing/2014/main" val="3684419646"/>
                    </a:ext>
                  </a:extLst>
                </a:gridCol>
                <a:gridCol w="713105">
                  <a:extLst>
                    <a:ext uri="{9D8B030D-6E8A-4147-A177-3AD203B41FA5}">
                      <a16:colId xmlns:a16="http://schemas.microsoft.com/office/drawing/2014/main" val="3197643652"/>
                    </a:ext>
                  </a:extLst>
                </a:gridCol>
                <a:gridCol w="900430">
                  <a:extLst>
                    <a:ext uri="{9D8B030D-6E8A-4147-A177-3AD203B41FA5}">
                      <a16:colId xmlns:a16="http://schemas.microsoft.com/office/drawing/2014/main" val="986190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Primer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offset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payload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377864"/>
                  </a:ext>
                </a:extLst>
              </a:tr>
            </a:tbl>
          </a:graphicData>
        </a:graphic>
      </p:graphicFrame>
      <p:sp>
        <p:nvSpPr>
          <p:cNvPr id="102" name="文本框 101">
            <a:extLst>
              <a:ext uri="{FF2B5EF4-FFF2-40B4-BE49-F238E27FC236}">
                <a16:creationId xmlns:a16="http://schemas.microsoft.com/office/drawing/2014/main" id="{C270D384-EC2F-4E2E-82F1-FA19848000F3}"/>
              </a:ext>
            </a:extLst>
          </p:cNvPr>
          <p:cNvSpPr txBox="1"/>
          <p:nvPr/>
        </p:nvSpPr>
        <p:spPr>
          <a:xfrm>
            <a:off x="6183028" y="3970392"/>
            <a:ext cx="1606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Strand format</a:t>
            </a:r>
            <a:endParaRPr lang="zh-CN" altLang="en-US" sz="1400" b="1" dirty="0"/>
          </a:p>
        </p:txBody>
      </p:sp>
      <p:sp>
        <p:nvSpPr>
          <p:cNvPr id="104" name="椭圆 103">
            <a:extLst>
              <a:ext uri="{FF2B5EF4-FFF2-40B4-BE49-F238E27FC236}">
                <a16:creationId xmlns:a16="http://schemas.microsoft.com/office/drawing/2014/main" id="{4BF68566-673C-40D9-BB24-86B6B954A37C}"/>
              </a:ext>
            </a:extLst>
          </p:cNvPr>
          <p:cNvSpPr/>
          <p:nvPr/>
        </p:nvSpPr>
        <p:spPr bwMode="auto">
          <a:xfrm>
            <a:off x="2591439" y="1257607"/>
            <a:ext cx="360721" cy="301342"/>
          </a:xfrm>
          <a:prstGeom prst="ellips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Futura LT" pitchFamily="2" charset="0"/>
                <a:ea typeface="굴림" charset="-127"/>
              </a:rPr>
              <a:t>1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105" name="椭圆 104">
            <a:extLst>
              <a:ext uri="{FF2B5EF4-FFF2-40B4-BE49-F238E27FC236}">
                <a16:creationId xmlns:a16="http://schemas.microsoft.com/office/drawing/2014/main" id="{E55FD9E0-1F90-46A2-A8AF-CEDBCCE499E8}"/>
              </a:ext>
            </a:extLst>
          </p:cNvPr>
          <p:cNvSpPr/>
          <p:nvPr/>
        </p:nvSpPr>
        <p:spPr bwMode="auto">
          <a:xfrm>
            <a:off x="4821854" y="2294864"/>
            <a:ext cx="360721" cy="301342"/>
          </a:xfrm>
          <a:prstGeom prst="ellips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Futura LT" pitchFamily="2" charset="0"/>
                <a:ea typeface="굴림" charset="-127"/>
              </a:rPr>
              <a:t>2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106" name="椭圆 105">
            <a:extLst>
              <a:ext uri="{FF2B5EF4-FFF2-40B4-BE49-F238E27FC236}">
                <a16:creationId xmlns:a16="http://schemas.microsoft.com/office/drawing/2014/main" id="{07D53CFF-305C-4E86-BA5C-EDDF1449D3AD}"/>
              </a:ext>
            </a:extLst>
          </p:cNvPr>
          <p:cNvSpPr/>
          <p:nvPr/>
        </p:nvSpPr>
        <p:spPr bwMode="auto">
          <a:xfrm>
            <a:off x="4781046" y="3559865"/>
            <a:ext cx="360721" cy="301342"/>
          </a:xfrm>
          <a:prstGeom prst="ellips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Futura LT" pitchFamily="2" charset="0"/>
                <a:ea typeface="굴림" charset="-127"/>
              </a:rPr>
              <a:t>3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109" name="文本框 108">
            <a:extLst>
              <a:ext uri="{FF2B5EF4-FFF2-40B4-BE49-F238E27FC236}">
                <a16:creationId xmlns:a16="http://schemas.microsoft.com/office/drawing/2014/main" id="{3898993C-3F5F-41A8-8289-078B3A982178}"/>
              </a:ext>
            </a:extLst>
          </p:cNvPr>
          <p:cNvSpPr txBox="1"/>
          <p:nvPr/>
        </p:nvSpPr>
        <p:spPr>
          <a:xfrm>
            <a:off x="9913" y="271729"/>
            <a:ext cx="40876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DNA Deduplication steps:</a:t>
            </a:r>
          </a:p>
          <a:p>
            <a:pPr marL="342900" indent="-342900">
              <a:buAutoNum type="arabicParenR"/>
            </a:pPr>
            <a:r>
              <a:rPr lang="en-US" altLang="zh-CN" sz="1400" dirty="0"/>
              <a:t>Data partition</a:t>
            </a:r>
          </a:p>
          <a:p>
            <a:pPr marL="342900" indent="-342900">
              <a:buAutoNum type="arabicParenR"/>
            </a:pPr>
            <a:r>
              <a:rPr lang="en-US" altLang="zh-CN" sz="1400" dirty="0"/>
              <a:t>Batch deduplication </a:t>
            </a:r>
          </a:p>
          <a:p>
            <a:pPr marL="342900" indent="-342900">
              <a:buAutoNum type="arabicParenR"/>
            </a:pPr>
            <a:r>
              <a:rPr lang="en-US" altLang="zh-CN" sz="1400" dirty="0"/>
              <a:t>Restore-oriented Synthesis</a:t>
            </a:r>
            <a:endParaRPr lang="zh-CN" altLang="en-US" sz="1400" dirty="0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C37106DC-2922-4785-9A97-38A1B70FE57B}"/>
              </a:ext>
            </a:extLst>
          </p:cNvPr>
          <p:cNvSpPr/>
          <p:nvPr/>
        </p:nvSpPr>
        <p:spPr bwMode="auto">
          <a:xfrm>
            <a:off x="417915" y="5069910"/>
            <a:ext cx="829823" cy="5024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Root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primer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81C59A08-6FAE-49DA-A290-E577E519BEDE}"/>
              </a:ext>
            </a:extLst>
          </p:cNvPr>
          <p:cNvSpPr/>
          <p:nvPr/>
        </p:nvSpPr>
        <p:spPr bwMode="auto">
          <a:xfrm>
            <a:off x="1397347" y="4735799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56" name="矩形: 圆角 55">
            <a:extLst>
              <a:ext uri="{FF2B5EF4-FFF2-40B4-BE49-F238E27FC236}">
                <a16:creationId xmlns:a16="http://schemas.microsoft.com/office/drawing/2014/main" id="{85C41156-43BF-4FDA-8FED-FDC7A8BDE1FE}"/>
              </a:ext>
            </a:extLst>
          </p:cNvPr>
          <p:cNvSpPr/>
          <p:nvPr/>
        </p:nvSpPr>
        <p:spPr bwMode="auto">
          <a:xfrm>
            <a:off x="1404079" y="5149946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58" name="矩形: 圆角 57">
            <a:extLst>
              <a:ext uri="{FF2B5EF4-FFF2-40B4-BE49-F238E27FC236}">
                <a16:creationId xmlns:a16="http://schemas.microsoft.com/office/drawing/2014/main" id="{27857BF3-1815-4B8A-ADA7-3D90E11FBC15}"/>
              </a:ext>
            </a:extLst>
          </p:cNvPr>
          <p:cNvSpPr/>
          <p:nvPr/>
        </p:nvSpPr>
        <p:spPr bwMode="auto">
          <a:xfrm>
            <a:off x="1403648" y="5604872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63" name="矩形: 圆角 62">
            <a:extLst>
              <a:ext uri="{FF2B5EF4-FFF2-40B4-BE49-F238E27FC236}">
                <a16:creationId xmlns:a16="http://schemas.microsoft.com/office/drawing/2014/main" id="{D0F79E72-33F1-4816-BF49-58B0057E5AC9}"/>
              </a:ext>
            </a:extLst>
          </p:cNvPr>
          <p:cNvSpPr/>
          <p:nvPr/>
        </p:nvSpPr>
        <p:spPr bwMode="auto">
          <a:xfrm>
            <a:off x="3118528" y="5034939"/>
            <a:ext cx="850799" cy="5024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Recipe primer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65" name="左大括号 64">
            <a:extLst>
              <a:ext uri="{FF2B5EF4-FFF2-40B4-BE49-F238E27FC236}">
                <a16:creationId xmlns:a16="http://schemas.microsoft.com/office/drawing/2014/main" id="{70FE29F2-7027-4414-BCAE-99D813F19029}"/>
              </a:ext>
            </a:extLst>
          </p:cNvPr>
          <p:cNvSpPr/>
          <p:nvPr/>
        </p:nvSpPr>
        <p:spPr bwMode="auto">
          <a:xfrm>
            <a:off x="3995936" y="4692005"/>
            <a:ext cx="68742" cy="1257275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68" name="矩形: 圆角 67">
            <a:extLst>
              <a:ext uri="{FF2B5EF4-FFF2-40B4-BE49-F238E27FC236}">
                <a16:creationId xmlns:a16="http://schemas.microsoft.com/office/drawing/2014/main" id="{983349B6-7728-450E-917D-71B5694A7CAA}"/>
              </a:ext>
            </a:extLst>
          </p:cNvPr>
          <p:cNvSpPr/>
          <p:nvPr/>
        </p:nvSpPr>
        <p:spPr bwMode="auto">
          <a:xfrm>
            <a:off x="4211960" y="4807807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69" name="矩形: 圆角 68">
            <a:extLst>
              <a:ext uri="{FF2B5EF4-FFF2-40B4-BE49-F238E27FC236}">
                <a16:creationId xmlns:a16="http://schemas.microsoft.com/office/drawing/2014/main" id="{389B30DE-EAF1-410D-9E9B-6D4169EF1E78}"/>
              </a:ext>
            </a:extLst>
          </p:cNvPr>
          <p:cNvSpPr/>
          <p:nvPr/>
        </p:nvSpPr>
        <p:spPr bwMode="auto">
          <a:xfrm>
            <a:off x="4218692" y="5221954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75" name="矩形: 圆角 74">
            <a:extLst>
              <a:ext uri="{FF2B5EF4-FFF2-40B4-BE49-F238E27FC236}">
                <a16:creationId xmlns:a16="http://schemas.microsoft.com/office/drawing/2014/main" id="{7FC98F1B-6935-46D3-B080-C821DB3E6E03}"/>
              </a:ext>
            </a:extLst>
          </p:cNvPr>
          <p:cNvSpPr/>
          <p:nvPr/>
        </p:nvSpPr>
        <p:spPr bwMode="auto">
          <a:xfrm>
            <a:off x="4218261" y="5676880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76" name="矩形: 圆角 75">
            <a:extLst>
              <a:ext uri="{FF2B5EF4-FFF2-40B4-BE49-F238E27FC236}">
                <a16:creationId xmlns:a16="http://schemas.microsoft.com/office/drawing/2014/main" id="{D25987A3-C7B3-495F-88FD-AD5982A1E5FF}"/>
              </a:ext>
            </a:extLst>
          </p:cNvPr>
          <p:cNvSpPr/>
          <p:nvPr/>
        </p:nvSpPr>
        <p:spPr bwMode="auto">
          <a:xfrm>
            <a:off x="6436068" y="5534692"/>
            <a:ext cx="850799" cy="50241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Chunk primer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79" name="左大括号 78">
            <a:extLst>
              <a:ext uri="{FF2B5EF4-FFF2-40B4-BE49-F238E27FC236}">
                <a16:creationId xmlns:a16="http://schemas.microsoft.com/office/drawing/2014/main" id="{CC82F766-3EC4-42D6-BA2E-B92AFAA2EB8F}"/>
              </a:ext>
            </a:extLst>
          </p:cNvPr>
          <p:cNvSpPr/>
          <p:nvPr/>
        </p:nvSpPr>
        <p:spPr bwMode="auto">
          <a:xfrm>
            <a:off x="7308304" y="5196061"/>
            <a:ext cx="68742" cy="1257275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80" name="矩形: 圆角 79">
            <a:extLst>
              <a:ext uri="{FF2B5EF4-FFF2-40B4-BE49-F238E27FC236}">
                <a16:creationId xmlns:a16="http://schemas.microsoft.com/office/drawing/2014/main" id="{34DB82CA-1DEA-43C5-ABEC-D27BEB860511}"/>
              </a:ext>
            </a:extLst>
          </p:cNvPr>
          <p:cNvSpPr/>
          <p:nvPr/>
        </p:nvSpPr>
        <p:spPr bwMode="auto">
          <a:xfrm>
            <a:off x="7484590" y="5239855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81" name="矩形: 圆角 80">
            <a:extLst>
              <a:ext uri="{FF2B5EF4-FFF2-40B4-BE49-F238E27FC236}">
                <a16:creationId xmlns:a16="http://schemas.microsoft.com/office/drawing/2014/main" id="{9DB24538-752F-48CE-B4E3-1A8D02F35605}"/>
              </a:ext>
            </a:extLst>
          </p:cNvPr>
          <p:cNvSpPr/>
          <p:nvPr/>
        </p:nvSpPr>
        <p:spPr bwMode="auto">
          <a:xfrm>
            <a:off x="7491322" y="5654002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sp>
        <p:nvSpPr>
          <p:cNvPr id="82" name="矩形: 圆角 81">
            <a:extLst>
              <a:ext uri="{FF2B5EF4-FFF2-40B4-BE49-F238E27FC236}">
                <a16:creationId xmlns:a16="http://schemas.microsoft.com/office/drawing/2014/main" id="{31DEDC5B-81D4-48A5-A086-89719BF606E1}"/>
              </a:ext>
            </a:extLst>
          </p:cNvPr>
          <p:cNvSpPr/>
          <p:nvPr/>
        </p:nvSpPr>
        <p:spPr bwMode="auto">
          <a:xfrm>
            <a:off x="7490891" y="6108928"/>
            <a:ext cx="1185134" cy="272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strand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B0ED1581-9738-4171-8594-45AC2F7F2097}"/>
              </a:ext>
            </a:extLst>
          </p:cNvPr>
          <p:cNvCxnSpPr/>
          <p:nvPr/>
        </p:nvCxnSpPr>
        <p:spPr bwMode="auto">
          <a:xfrm>
            <a:off x="4821854" y="3429000"/>
            <a:ext cx="176637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矩形 83">
            <a:extLst>
              <a:ext uri="{FF2B5EF4-FFF2-40B4-BE49-F238E27FC236}">
                <a16:creationId xmlns:a16="http://schemas.microsoft.com/office/drawing/2014/main" id="{DCBE238D-2E0B-4335-A116-C2D82DD6C119}"/>
              </a:ext>
            </a:extLst>
          </p:cNvPr>
          <p:cNvSpPr/>
          <p:nvPr/>
        </p:nvSpPr>
        <p:spPr bwMode="auto">
          <a:xfrm>
            <a:off x="6723221" y="2507076"/>
            <a:ext cx="2241265" cy="116497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rgbClr val="381003"/>
                </a:solidFill>
                <a:effectLst/>
                <a:latin typeface="Futura LT" pitchFamily="2" charset="0"/>
                <a:ea typeface="굴림" charset="-127"/>
              </a:rPr>
              <a:t>Object-tube index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rgbClr val="381003"/>
              </a:solidFill>
              <a:effectLst/>
              <a:latin typeface="Futura LT" pitchFamily="2" charset="0"/>
              <a:ea typeface="굴림" charset="-127"/>
            </a:endParaRPr>
          </a:p>
        </p:txBody>
      </p:sp>
      <p:graphicFrame>
        <p:nvGraphicFramePr>
          <p:cNvPr id="11" name="表格 11">
            <a:extLst>
              <a:ext uri="{FF2B5EF4-FFF2-40B4-BE49-F238E27FC236}">
                <a16:creationId xmlns:a16="http://schemas.microsoft.com/office/drawing/2014/main" id="{DB74079C-E663-4C61-9760-ADC9F8E4E7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141781"/>
              </p:ext>
            </p:extLst>
          </p:nvPr>
        </p:nvGraphicFramePr>
        <p:xfrm>
          <a:off x="6809360" y="2846560"/>
          <a:ext cx="20568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749">
                  <a:extLst>
                    <a:ext uri="{9D8B030D-6E8A-4147-A177-3AD203B41FA5}">
                      <a16:colId xmlns:a16="http://schemas.microsoft.com/office/drawing/2014/main" val="345442719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3976894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2"/>
                          </a:solidFill>
                        </a:rPr>
                        <a:t>Object ID</a:t>
                      </a:r>
                      <a:endParaRPr lang="zh-CN" alt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2"/>
                          </a:solidFill>
                        </a:rPr>
                        <a:t>Tube number</a:t>
                      </a:r>
                      <a:endParaRPr lang="zh-CN" alt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986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…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826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691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Futura LT"/>
        <a:ea typeface="굴림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381003"/>
            </a:solidFill>
            <a:effectLst/>
            <a:latin typeface="Futura LT" pitchFamily="2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3600" b="0" i="0" u="none" strike="noStrike" cap="none" normalizeH="0" baseline="0" smtClean="0">
            <a:ln>
              <a:noFill/>
            </a:ln>
            <a:solidFill>
              <a:srgbClr val="381003"/>
            </a:solidFill>
            <a:effectLst/>
            <a:latin typeface="Futura LT" pitchFamily="2" charset="0"/>
            <a:ea typeface="굴림" charset="-127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27558</TotalTime>
  <Words>303</Words>
  <Application>Microsoft Office PowerPoint</Application>
  <PresentationFormat>On-screen Show (4:3)</PresentationFormat>
  <Paragraphs>85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宋体</vt:lpstr>
      <vt:lpstr>Arial</vt:lpstr>
      <vt:lpstr>Futura LT</vt:lpstr>
      <vt:lpstr>굴림</vt:lpstr>
      <vt:lpstr>template</vt:lpstr>
      <vt:lpstr>Yixun Wei  </vt:lpstr>
      <vt:lpstr>Contents</vt:lpstr>
      <vt:lpstr>Motivation &amp; Main Idea &amp; Objective</vt:lpstr>
      <vt:lpstr>Contributions </vt:lpstr>
      <vt:lpstr>PowerPoint Presentation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ADMIN</dc:creator>
  <cp:lastModifiedBy>David</cp:lastModifiedBy>
  <cp:revision>321</cp:revision>
  <dcterms:created xsi:type="dcterms:W3CDTF">2015-06-17T07:15:08Z</dcterms:created>
  <dcterms:modified xsi:type="dcterms:W3CDTF">2020-04-29T14:38:08Z</dcterms:modified>
</cp:coreProperties>
</file>